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65" r:id="rId4"/>
    <p:sldId id="271" r:id="rId5"/>
    <p:sldId id="270" r:id="rId6"/>
    <p:sldId id="274" r:id="rId7"/>
    <p:sldId id="280" r:id="rId8"/>
    <p:sldId id="276" r:id="rId9"/>
    <p:sldId id="277" r:id="rId10"/>
    <p:sldId id="278" r:id="rId11"/>
    <p:sldId id="264" r:id="rId12"/>
    <p:sldId id="275" r:id="rId13"/>
    <p:sldId id="281" r:id="rId14"/>
    <p:sldId id="258" r:id="rId15"/>
    <p:sldId id="273" r:id="rId16"/>
    <p:sldId id="269" r:id="rId17"/>
    <p:sldId id="267" r:id="rId18"/>
    <p:sldId id="259" r:id="rId19"/>
    <p:sldId id="268" r:id="rId20"/>
    <p:sldId id="272" r:id="rId21"/>
    <p:sldId id="26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gio Calderon" initials="SC" lastIdx="1" clrIdx="0">
    <p:extLst>
      <p:ext uri="{19B8F6BF-5375-455C-9EA6-DF929625EA0E}">
        <p15:presenceInfo xmlns:p15="http://schemas.microsoft.com/office/powerpoint/2012/main" userId="Sergio Calder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0DE011-1855-BBA4-437B-C6F5B5640921}" v="31" dt="2022-11-09T04:25:30.202"/>
    <p1510:client id="{8972ACB5-3E66-20FB-DFE8-722509925FC8}" v="4" dt="2022-11-09T00:38:02.191"/>
    <p1510:client id="{9ABE8C29-1C2E-17ED-C71C-1077130034FC}" v="75" dt="2022-11-08T21:17:46.370"/>
    <p1510:client id="{BB8634A2-F1D3-B861-A44C-674E1FC39E7A}" v="117" dt="2022-11-08T20:50:20.637"/>
    <p1510:client id="{DF9B4643-D1B3-F2D9-9A7F-6993E333FDE4}" v="1" dt="2022-11-09T02:47:32.2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55985-175F-431B-B9B9-D4B9B9A0085F}" type="datetimeFigureOut">
              <a:rPr lang="es-AR" smtClean="0"/>
              <a:t>9/11/2022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C7CF2-3485-409B-A6AE-7932E709370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18571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Sin más que decir, gracias por su atención.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C7CF2-3485-409B-A6AE-7932E709370F}" type="slidenum">
              <a:rPr lang="es-AR" smtClean="0"/>
              <a:t>21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64732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1E69E68-8ECD-4AF4-92BA-36FD68D3BD04}" type="datetimeFigureOut">
              <a:rPr lang="es-AR" smtClean="0"/>
              <a:t>9/11/2022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832132B-B630-4B9F-9E23-4123F920EC9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92417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9E68-8ECD-4AF4-92BA-36FD68D3BD04}" type="datetimeFigureOut">
              <a:rPr lang="es-AR" smtClean="0"/>
              <a:t>9/11/2022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132B-B630-4B9F-9E23-4123F920EC9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2879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9E68-8ECD-4AF4-92BA-36FD68D3BD04}" type="datetimeFigureOut">
              <a:rPr lang="es-AR" smtClean="0"/>
              <a:t>9/11/2022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132B-B630-4B9F-9E23-4123F920EC9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1425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9E68-8ECD-4AF4-92BA-36FD68D3BD04}" type="datetimeFigureOut">
              <a:rPr lang="es-AR" smtClean="0"/>
              <a:t>9/11/2022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132B-B630-4B9F-9E23-4123F920EC97}" type="slidenum">
              <a:rPr lang="es-AR" smtClean="0"/>
              <a:t>‹Nº›</a:t>
            </a:fld>
            <a:endParaRPr lang="es-A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4159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9E68-8ECD-4AF4-92BA-36FD68D3BD04}" type="datetimeFigureOut">
              <a:rPr lang="es-AR" smtClean="0"/>
              <a:t>9/11/2022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132B-B630-4B9F-9E23-4123F920EC9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60105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9E68-8ECD-4AF4-92BA-36FD68D3BD04}" type="datetimeFigureOut">
              <a:rPr lang="es-AR" smtClean="0"/>
              <a:t>9/11/2022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132B-B630-4B9F-9E23-4123F920EC9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74842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9E68-8ECD-4AF4-92BA-36FD68D3BD04}" type="datetimeFigureOut">
              <a:rPr lang="es-AR" smtClean="0"/>
              <a:t>9/11/2022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132B-B630-4B9F-9E23-4123F920EC9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06471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9E68-8ECD-4AF4-92BA-36FD68D3BD04}" type="datetimeFigureOut">
              <a:rPr lang="es-AR" smtClean="0"/>
              <a:t>9/11/2022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132B-B630-4B9F-9E23-4123F920EC9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2695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9E68-8ECD-4AF4-92BA-36FD68D3BD04}" type="datetimeFigureOut">
              <a:rPr lang="es-AR" smtClean="0"/>
              <a:t>9/11/2022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132B-B630-4B9F-9E23-4123F920EC9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0067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9E68-8ECD-4AF4-92BA-36FD68D3BD04}" type="datetimeFigureOut">
              <a:rPr lang="es-AR" smtClean="0"/>
              <a:t>9/11/2022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132B-B630-4B9F-9E23-4123F920EC9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28987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9E68-8ECD-4AF4-92BA-36FD68D3BD04}" type="datetimeFigureOut">
              <a:rPr lang="es-AR" smtClean="0"/>
              <a:t>9/11/2022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132B-B630-4B9F-9E23-4123F920EC9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48150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9E68-8ECD-4AF4-92BA-36FD68D3BD04}" type="datetimeFigureOut">
              <a:rPr lang="es-AR" smtClean="0"/>
              <a:t>9/11/2022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132B-B630-4B9F-9E23-4123F920EC9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2847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9E68-8ECD-4AF4-92BA-36FD68D3BD04}" type="datetimeFigureOut">
              <a:rPr lang="es-AR" smtClean="0"/>
              <a:t>9/11/2022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132B-B630-4B9F-9E23-4123F920EC9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4863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9E68-8ECD-4AF4-92BA-36FD68D3BD04}" type="datetimeFigureOut">
              <a:rPr lang="es-AR" smtClean="0"/>
              <a:t>9/11/2022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132B-B630-4B9F-9E23-4123F920EC9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7256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9E68-8ECD-4AF4-92BA-36FD68D3BD04}" type="datetimeFigureOut">
              <a:rPr lang="es-AR" smtClean="0"/>
              <a:t>9/11/2022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132B-B630-4B9F-9E23-4123F920EC9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8866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9E68-8ECD-4AF4-92BA-36FD68D3BD04}" type="datetimeFigureOut">
              <a:rPr lang="es-AR" smtClean="0"/>
              <a:t>9/11/2022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132B-B630-4B9F-9E23-4123F920EC9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0793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9E68-8ECD-4AF4-92BA-36FD68D3BD04}" type="datetimeFigureOut">
              <a:rPr lang="es-AR" smtClean="0"/>
              <a:t>9/11/2022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132B-B630-4B9F-9E23-4123F920EC9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38137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69E68-8ECD-4AF4-92BA-36FD68D3BD04}" type="datetimeFigureOut">
              <a:rPr lang="es-AR" smtClean="0"/>
              <a:t>9/11/2022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2132B-B630-4B9F-9E23-4123F920EC9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00556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gentina.gob.ar/transporte/cnrt/estadisticas-ferroviarias" TargetMode="External"/><Relationship Id="rId2" Type="http://schemas.openxmlformats.org/officeDocument/2006/relationships/hyperlink" Target="https://www.trenroca.com.ar/img/pdf/Horarios-Trenes-Constitucion-La-Plata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ccl.northwestern.edu/netlogo/doc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Mejoras para las estaciones del partido de Berazategui | Argentina.gob.ar">
            <a:extLst>
              <a:ext uri="{FF2B5EF4-FFF2-40B4-BE49-F238E27FC236}">
                <a16:creationId xmlns:a16="http://schemas.microsoft.com/office/drawing/2014/main" id="{E2F2E32F-5A36-4820-9C0A-94746183B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9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B5543E-2FAC-48D5-96C1-F52C8620DF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AR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SIMULACIÓN DE UNA ESTACIÓN FERROVIARIA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3A385E-CE40-48CE-A88F-0577FA2DB9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AR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GRUPO N°05 – SISTEMAS DE TIEMPO REAL</a:t>
            </a:r>
          </a:p>
        </p:txBody>
      </p:sp>
    </p:spTree>
    <p:extLst>
      <p:ext uri="{BB962C8B-B14F-4D97-AF65-F5344CB8AC3E}">
        <p14:creationId xmlns:p14="http://schemas.microsoft.com/office/powerpoint/2010/main" val="1188354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02908-E66F-4B56-BF18-EA16181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</a:rPr>
              <a:t>AGENTE PASAJERO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4FDF67-7EF0-48C2-A848-D9A84CA3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14" y="2249487"/>
            <a:ext cx="4777543" cy="354171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s-AR">
                <a:ea typeface="+mn-lt"/>
                <a:cs typeface="+mn-lt"/>
              </a:rPr>
              <a:t>Estado "Esperando"</a:t>
            </a:r>
            <a:endParaRPr lang="es-AR"/>
          </a:p>
          <a:p>
            <a:r>
              <a:rPr lang="es-AR"/>
              <a:t>Luego de cruzar puente, o bien, creado desde un molinete.</a:t>
            </a:r>
          </a:p>
          <a:p>
            <a:r>
              <a:rPr lang="es-AR"/>
              <a:t>Se ubica en el lugar de espera.</a:t>
            </a:r>
          </a:p>
          <a:p>
            <a:endParaRPr lang="es-AR"/>
          </a:p>
          <a:p>
            <a:r>
              <a:rPr lang="es-AR"/>
              <a:t>Estado "Subiendo"</a:t>
            </a:r>
          </a:p>
          <a:p>
            <a:r>
              <a:rPr lang="es-AR"/>
              <a:t>Se acerca al tren e intenta subir</a:t>
            </a:r>
          </a:p>
          <a:p>
            <a:pPr marL="0" indent="0">
              <a:buNone/>
            </a:pPr>
            <a:endParaRPr lang="es-AR"/>
          </a:p>
          <a:p>
            <a:endParaRPr lang="es-AR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9F7E9049-4FD7-0DC0-5100-E27C9463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269" y="1503634"/>
            <a:ext cx="4887905" cy="490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4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4FDF67-7EF0-48C2-A848-D9A84CA3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14" y="2249487"/>
            <a:ext cx="8813320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s-AR"/>
          </a:p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08D5DA-EF26-488D-8D5D-A0F1EF137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9340" y="441189"/>
            <a:ext cx="8813320" cy="597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2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02908-E66F-4B56-BF18-EA16181C8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360227" cy="1478570"/>
          </a:xfrm>
        </p:spPr>
        <p:txBody>
          <a:bodyPr>
            <a:normAutofit/>
          </a:bodyPr>
          <a:lstStyle/>
          <a:p>
            <a:r>
              <a:rPr lang="es-A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AGENTE PASAJERO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0207BCC-C8FF-4119-9F39-25787DFB6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02" y="2097088"/>
            <a:ext cx="10585996" cy="439984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8FAE482-FDDB-407D-819D-C61455686246}"/>
              </a:ext>
            </a:extLst>
          </p:cNvPr>
          <p:cNvSpPr txBox="1"/>
          <p:nvPr/>
        </p:nvSpPr>
        <p:spPr>
          <a:xfrm>
            <a:off x="6263640" y="322657"/>
            <a:ext cx="512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Tren = el tren con “</a:t>
            </a:r>
            <a:r>
              <a:rPr lang="es-ES" err="1"/>
              <a:t>who</a:t>
            </a:r>
            <a:r>
              <a:rPr lang="es-ES"/>
              <a:t> = anden” se encuentra en estado “detenido” (en andén)</a:t>
            </a:r>
            <a:endParaRPr lang="es-AR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EED7A2F-52A5-423B-8006-D33815697698}"/>
              </a:ext>
            </a:extLst>
          </p:cNvPr>
          <p:cNvSpPr txBox="1"/>
          <p:nvPr/>
        </p:nvSpPr>
        <p:spPr>
          <a:xfrm>
            <a:off x="6263640" y="1209872"/>
            <a:ext cx="512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Faltan bajar = el contador global de pasajeros restantes es mayor a 0, el que corresponda.</a:t>
            </a: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0071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Texto&#10;&#10;Descripción generada automáticamente">
            <a:extLst>
              <a:ext uri="{FF2B5EF4-FFF2-40B4-BE49-F238E27FC236}">
                <a16:creationId xmlns:a16="http://schemas.microsoft.com/office/drawing/2014/main" id="{E4DC674B-BDC5-B184-5C81-49BEA3671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476" y="407943"/>
            <a:ext cx="9457426" cy="60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2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02908-E66F-4B56-BF18-EA16181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</a:rPr>
              <a:t>datos reales: trenes</a:t>
            </a:r>
            <a:endParaRPr lang="es-AR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018D055-2A62-45AF-A34C-B3924C1FA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722428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AR"/>
              <a:t>Horario de operación: entre las 5 AM y las 10 PM</a:t>
            </a:r>
          </a:p>
          <a:p>
            <a:r>
              <a:rPr lang="es-AR"/>
              <a:t>Son 160 servicios por día (80 x andén)</a:t>
            </a:r>
          </a:p>
          <a:p>
            <a:r>
              <a:rPr lang="es-AR"/>
              <a:t>Frecuencia:</a:t>
            </a:r>
          </a:p>
          <a:p>
            <a:pPr lvl="1"/>
            <a:r>
              <a:rPr lang="es-AR"/>
              <a:t>Cada 12 min entre las 5:00 y 12:00</a:t>
            </a:r>
          </a:p>
          <a:p>
            <a:pPr lvl="1"/>
            <a:r>
              <a:rPr lang="es-AR"/>
              <a:t>Cada 15 min entre las 12:00 y 17:00</a:t>
            </a:r>
          </a:p>
          <a:p>
            <a:pPr lvl="1"/>
            <a:r>
              <a:rPr lang="es-AR"/>
              <a:t>Cada 12 min entre las 17:00 y 21:00</a:t>
            </a:r>
          </a:p>
          <a:p>
            <a:pPr lvl="1"/>
            <a:r>
              <a:rPr lang="es-AR"/>
              <a:t>Cada 15 min entre las 21:00 y 22:00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5996443-76B7-4B2C-BA21-E4BA6DAF7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215" y="596839"/>
            <a:ext cx="1500249" cy="1500249"/>
          </a:xfrm>
          <a:prstGeom prst="rect">
            <a:avLst/>
          </a:prstGeom>
        </p:spPr>
      </p:pic>
      <p:pic>
        <p:nvPicPr>
          <p:cNvPr id="3" name="Imagen 3" descr="Texto&#10;&#10;Descripción generada automáticamente">
            <a:extLst>
              <a:ext uri="{FF2B5EF4-FFF2-40B4-BE49-F238E27FC236}">
                <a16:creationId xmlns:a16="http://schemas.microsoft.com/office/drawing/2014/main" id="{F582E50A-D397-3592-19C8-BF4D69D36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337" y="3039616"/>
            <a:ext cx="4463731" cy="237986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DBCCA91-F60E-2B87-4C11-4482E1E81529}"/>
              </a:ext>
            </a:extLst>
          </p:cNvPr>
          <p:cNvSpPr txBox="1"/>
          <p:nvPr/>
        </p:nvSpPr>
        <p:spPr>
          <a:xfrm>
            <a:off x="7877062" y="5574268"/>
            <a:ext cx="27345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/>
              <a:t>10000 ticks = 1 minuto</a:t>
            </a:r>
          </a:p>
        </p:txBody>
      </p:sp>
    </p:spTree>
    <p:extLst>
      <p:ext uri="{BB962C8B-B14F-4D97-AF65-F5344CB8AC3E}">
        <p14:creationId xmlns:p14="http://schemas.microsoft.com/office/powerpoint/2010/main" val="15737917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02908-E66F-4B56-BF18-EA16181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</a:rPr>
              <a:t>datos reales: pasajeros</a:t>
            </a:r>
            <a:endParaRPr lang="es-AR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018D055-2A62-45AF-A34C-B3924C1FA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783666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AR"/>
              <a:t>Máxima cantidad:</a:t>
            </a:r>
            <a:endParaRPr lang="es-ES"/>
          </a:p>
          <a:p>
            <a:pPr lvl="1"/>
            <a:r>
              <a:rPr lang="es-AR"/>
              <a:t>311.000 en el mes de Octubre</a:t>
            </a:r>
          </a:p>
          <a:p>
            <a:pPr lvl="1"/>
            <a:r>
              <a:rPr lang="es-AR"/>
              <a:t>10.000 por día</a:t>
            </a:r>
          </a:p>
          <a:p>
            <a:pPr lvl="1"/>
            <a:endParaRPr lang="es-AR"/>
          </a:p>
          <a:p>
            <a:pPr lvl="1"/>
            <a:r>
              <a:rPr lang="es-AR"/>
              <a:t>10.000 personas / 160 servicios, resultan 64 personas por servicio.</a:t>
            </a:r>
          </a:p>
          <a:p>
            <a:pPr lvl="1"/>
            <a:endParaRPr lang="es-AR"/>
          </a:p>
          <a:p>
            <a:pPr lvl="1"/>
            <a:r>
              <a:rPr lang="es-AR"/>
              <a:t>Son 32 que suben y 32 que bajan.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445445-C425-496F-AF86-F10C0844E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403" y="1608635"/>
            <a:ext cx="4102660" cy="46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7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02908-E66F-4B56-BF18-EA16181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</a:rPr>
              <a:t>Configuraciones aplicables</a:t>
            </a:r>
            <a:endParaRPr lang="es-AR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4FDF67-7EF0-48C2-A848-D9A84CA3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14" y="2249487"/>
            <a:ext cx="8448286" cy="354171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-AR"/>
              <a:t>Hora inicio: seleccionar hora del día que comienza la simulación.</a:t>
            </a:r>
          </a:p>
          <a:p>
            <a:r>
              <a:rPr lang="es-AR"/>
              <a:t>Mes: seleccionar mes del año para la simulación.</a:t>
            </a:r>
          </a:p>
          <a:p>
            <a:r>
              <a:rPr lang="es-AR"/>
              <a:t>Tolerancia andén: tiempo máximo que espera el tren cuando está detenido en el andén.</a:t>
            </a:r>
          </a:p>
          <a:p>
            <a:r>
              <a:rPr lang="es-AR"/>
              <a:t>Frecuencia de tren: tiempo que transcurre entre que pasa un tren y el siguiente.</a:t>
            </a:r>
          </a:p>
          <a:p>
            <a:r>
              <a:rPr lang="es-AR"/>
              <a:t>Cantidad bajan: cantidad de pasajeros que bajan del tren.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6948289E-6FC8-1B10-9D22-6E63E50D2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673" y="2654931"/>
            <a:ext cx="2503493" cy="3584551"/>
          </a:xfrm>
          <a:prstGeom prst="rect">
            <a:avLst/>
          </a:prstGeom>
        </p:spPr>
      </p:pic>
      <p:pic>
        <p:nvPicPr>
          <p:cNvPr id="6" name="Picture 2" descr="NetLogo Home Page">
            <a:extLst>
              <a:ext uri="{FF2B5EF4-FFF2-40B4-BE49-F238E27FC236}">
                <a16:creationId xmlns:a16="http://schemas.microsoft.com/office/drawing/2014/main" id="{5FCD0F2B-065E-433E-AA59-8B2CE7F48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441" y="618518"/>
            <a:ext cx="1630969" cy="16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75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02908-E66F-4B56-BF18-EA16181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salidas generadas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4FDF67-7EF0-48C2-A848-D9A84CA3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61" y="2249487"/>
            <a:ext cx="8595527" cy="398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AR">
                <a:ea typeface="+mn-lt"/>
                <a:cs typeface="+mn-lt"/>
              </a:rPr>
              <a:t>Próximo Tren: tiempo de llegada del siguiente tren al andén.</a:t>
            </a:r>
            <a:endParaRPr lang="es-AR"/>
          </a:p>
          <a:p>
            <a:r>
              <a:rPr lang="es-AR">
                <a:ea typeface="+mn-lt"/>
                <a:cs typeface="+mn-lt"/>
              </a:rPr>
              <a:t>Actividad en Tren: indica cantidad de pasajeros que saldrán y que se deben generar, y cuántos pasajeros deben subir al tren.</a:t>
            </a:r>
          </a:p>
          <a:p>
            <a:r>
              <a:rPr lang="es-AR">
                <a:ea typeface="+mn-lt"/>
                <a:cs typeface="+mn-lt"/>
              </a:rPr>
              <a:t>Lugares libres: celdas que ningún pasajero tiene “reservada”.</a:t>
            </a:r>
          </a:p>
          <a:p>
            <a:r>
              <a:rPr lang="es-AR">
                <a:ea typeface="+mn-lt"/>
                <a:cs typeface="+mn-lt"/>
              </a:rPr>
              <a:t>Pasajeros: </a:t>
            </a:r>
          </a:p>
          <a:p>
            <a:pPr lvl="1"/>
            <a:r>
              <a:rPr lang="es-AR">
                <a:ea typeface="+mn-lt"/>
                <a:cs typeface="+mn-lt"/>
              </a:rPr>
              <a:t>Rojo: aquellos que están en el puente.</a:t>
            </a:r>
          </a:p>
          <a:p>
            <a:pPr lvl="1"/>
            <a:r>
              <a:rPr lang="es-AR">
                <a:ea typeface="+mn-lt"/>
                <a:cs typeface="+mn-lt"/>
              </a:rPr>
              <a:t>Verde: aquellos que se encuentran en el andén izquierdo.</a:t>
            </a:r>
          </a:p>
          <a:p>
            <a:pPr lvl="1"/>
            <a:r>
              <a:rPr lang="es-AR">
                <a:ea typeface="+mn-lt"/>
                <a:cs typeface="+mn-lt"/>
              </a:rPr>
              <a:t>Azul: aquellos que están en el andén derecho.</a:t>
            </a:r>
          </a:p>
        </p:txBody>
      </p:sp>
      <p:pic>
        <p:nvPicPr>
          <p:cNvPr id="4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216D683-F69C-95B5-1BB2-FE9A908DF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918" y="2564532"/>
            <a:ext cx="2950162" cy="3685675"/>
          </a:xfrm>
          <a:prstGeom prst="rect">
            <a:avLst/>
          </a:prstGeom>
        </p:spPr>
      </p:pic>
      <p:pic>
        <p:nvPicPr>
          <p:cNvPr id="6" name="Picture 2" descr="NetLogo Home Page">
            <a:extLst>
              <a:ext uri="{FF2B5EF4-FFF2-40B4-BE49-F238E27FC236}">
                <a16:creationId xmlns:a16="http://schemas.microsoft.com/office/drawing/2014/main" id="{6A004B9D-7CF1-457D-BEFE-EA586C184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441" y="618518"/>
            <a:ext cx="1630969" cy="16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0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02908-E66F-4B56-BF18-EA16181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versión de la herramienta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4FDF67-7EF0-48C2-A848-D9A84CA3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004976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AR"/>
              <a:t>Finalmente se optó por </a:t>
            </a:r>
            <a:r>
              <a:rPr lang="es-AR" err="1"/>
              <a:t>NetLogo</a:t>
            </a:r>
            <a:r>
              <a:rPr lang="es-AR"/>
              <a:t> 2D. </a:t>
            </a:r>
          </a:p>
          <a:p>
            <a:r>
              <a:rPr lang="es-AR"/>
              <a:t>El puente en 2D es suficiente para poder desarrollar la simulación.</a:t>
            </a:r>
          </a:p>
          <a:p>
            <a:r>
              <a:rPr lang="es-AR"/>
              <a:t>Posible mejora estética en </a:t>
            </a:r>
            <a:r>
              <a:rPr lang="es-AR" err="1"/>
              <a:t>NetLogo</a:t>
            </a:r>
            <a:r>
              <a:rPr lang="es-AR"/>
              <a:t> 3D.</a:t>
            </a:r>
          </a:p>
          <a:p>
            <a:endParaRPr lang="es-AR"/>
          </a:p>
          <a:p>
            <a:endParaRPr lang="es-AR"/>
          </a:p>
          <a:p>
            <a:endParaRPr lang="es-AR"/>
          </a:p>
          <a:p>
            <a:pPr marL="0" indent="0">
              <a:buNone/>
            </a:pPr>
            <a:endParaRPr lang="es-AR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D47CA21-3E5B-C230-0B10-48C8AFFC2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709" y="3053997"/>
            <a:ext cx="3239339" cy="3109033"/>
          </a:xfrm>
          <a:prstGeom prst="rect">
            <a:avLst/>
          </a:prstGeom>
        </p:spPr>
      </p:pic>
      <p:pic>
        <p:nvPicPr>
          <p:cNvPr id="1026" name="Picture 2" descr="NetLogo Home Page">
            <a:extLst>
              <a:ext uri="{FF2B5EF4-FFF2-40B4-BE49-F238E27FC236}">
                <a16:creationId xmlns:a16="http://schemas.microsoft.com/office/drawing/2014/main" id="{40F46F6D-34A6-4A03-931A-B842DC561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441" y="618518"/>
            <a:ext cx="1630969" cy="16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44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02908-E66F-4B56-BF18-EA16181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</a:rPr>
              <a:t>Vs. proyecto anterior</a:t>
            </a:r>
            <a:endParaRPr lang="es-AR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A903E09-71F6-393F-4D6B-1D84B0F56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45" y="2760080"/>
            <a:ext cx="3247921" cy="3119896"/>
          </a:xfrm>
          <a:prstGeom prst="rect">
            <a:avLst/>
          </a:prstGeom>
        </p:spPr>
      </p:pic>
      <p:pic>
        <p:nvPicPr>
          <p:cNvPr id="8" name="Picture 2" descr="NetLogo Home Page">
            <a:extLst>
              <a:ext uri="{FF2B5EF4-FFF2-40B4-BE49-F238E27FC236}">
                <a16:creationId xmlns:a16="http://schemas.microsoft.com/office/drawing/2014/main" id="{0324612B-A696-4194-94EC-2DD1B905E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441" y="618518"/>
            <a:ext cx="1630969" cy="16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FB8C4447-4D0B-24A5-A387-744516345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721" y="2661412"/>
            <a:ext cx="7113916" cy="330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10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02908-E66F-4B56-BF18-EA16181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REPASO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4FDF67-7EF0-48C2-A848-D9A84CA3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14" y="2249487"/>
            <a:ext cx="8813320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AR"/>
              <a:t>Estación Berazategui</a:t>
            </a:r>
          </a:p>
          <a:p>
            <a:r>
              <a:rPr lang="es-AR"/>
              <a:t>Simulación con datos de 2019</a:t>
            </a:r>
          </a:p>
          <a:p>
            <a:r>
              <a:rPr lang="es-AR"/>
              <a:t>Agente Pasajero-Tren</a:t>
            </a:r>
          </a:p>
        </p:txBody>
      </p:sp>
      <p:pic>
        <p:nvPicPr>
          <p:cNvPr id="1026" name="Picture 2" descr="Trenes Argentinos - Apps on Google Play">
            <a:extLst>
              <a:ext uri="{FF2B5EF4-FFF2-40B4-BE49-F238E27FC236}">
                <a16:creationId xmlns:a16="http://schemas.microsoft.com/office/drawing/2014/main" id="{1C5D5027-9EDA-49D1-8A8B-E704BD791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888" y="59565"/>
            <a:ext cx="2037523" cy="203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210BE8-EDAE-44A5-BDB7-4D5C4B72E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968" y="2751427"/>
            <a:ext cx="4840710" cy="322587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0050903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02908-E66F-4B56-BF18-EA16181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</a:rPr>
              <a:t>referencias</a:t>
            </a:r>
            <a:endParaRPr lang="es-AR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4FDF67-7EF0-48C2-A848-D9A84CA3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35376"/>
            <a:ext cx="9680522" cy="35558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-AR"/>
              <a:t>Horarios actualizados: </a:t>
            </a:r>
            <a:r>
              <a:rPr lang="es-AR">
                <a:ea typeface="+mn-lt"/>
                <a:cs typeface="+mn-lt"/>
                <a:hlinkClick r:id="rId2"/>
              </a:rPr>
              <a:t>https://www.trenroca.com.ar/img/pdf/Horarios-Trenes-Constitucion-La-Plata.pdf</a:t>
            </a:r>
            <a:endParaRPr lang="es-AR"/>
          </a:p>
          <a:p>
            <a:endParaRPr lang="es-AR"/>
          </a:p>
          <a:p>
            <a:r>
              <a:rPr lang="es-AR">
                <a:ea typeface="+mn-lt"/>
                <a:cs typeface="+mn-lt"/>
              </a:rPr>
              <a:t>Boletos vendidos por estación: </a:t>
            </a:r>
            <a:r>
              <a:rPr lang="es-AR">
                <a:ea typeface="+mn-lt"/>
                <a:cs typeface="+mn-lt"/>
                <a:hlinkClick r:id="rId3"/>
              </a:rPr>
              <a:t>https://www.argentina.gob.ar/transporte/cnrt/estadisticas-ferroviarias</a:t>
            </a:r>
            <a:endParaRPr lang="es-AR">
              <a:ea typeface="+mn-lt"/>
              <a:cs typeface="+mn-lt"/>
            </a:endParaRPr>
          </a:p>
          <a:p>
            <a:endParaRPr lang="es-AR">
              <a:ea typeface="+mn-lt"/>
              <a:cs typeface="+mn-lt"/>
            </a:endParaRPr>
          </a:p>
          <a:p>
            <a:r>
              <a:rPr lang="es-AR">
                <a:ea typeface="+mn-lt"/>
                <a:cs typeface="+mn-lt"/>
              </a:rPr>
              <a:t>Documentación </a:t>
            </a:r>
            <a:r>
              <a:rPr lang="es-AR" err="1">
                <a:ea typeface="+mn-lt"/>
                <a:cs typeface="+mn-lt"/>
              </a:rPr>
              <a:t>NetLogo</a:t>
            </a:r>
            <a:r>
              <a:rPr lang="es-AR">
                <a:ea typeface="+mn-lt"/>
                <a:cs typeface="+mn-lt"/>
              </a:rPr>
              <a:t>: </a:t>
            </a:r>
            <a:r>
              <a:rPr lang="es-AR">
                <a:ea typeface="+mn-lt"/>
                <a:cs typeface="+mn-lt"/>
                <a:hlinkClick r:id="rId4"/>
              </a:rPr>
              <a:t>https://ccl.northwestern.edu/netlogo/docs/</a:t>
            </a:r>
            <a:r>
              <a:rPr lang="es-AR">
                <a:ea typeface="+mn-lt"/>
                <a:cs typeface="+mn-lt"/>
              </a:rPr>
              <a:t> </a:t>
            </a:r>
            <a:endParaRPr lang="es-AR"/>
          </a:p>
          <a:p>
            <a:endParaRPr lang="es-AR"/>
          </a:p>
          <a:p>
            <a:endParaRPr lang="es-AR"/>
          </a:p>
          <a:p>
            <a:endParaRPr lang="es-AR"/>
          </a:p>
          <a:p>
            <a:pPr marL="0" indent="0">
              <a:buNone/>
            </a:pPr>
            <a:endParaRPr lang="es-A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324612B-A696-4194-94EC-2DD1B905E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16441" y="565547"/>
            <a:ext cx="1630969" cy="133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382131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ras más de 30 años, renovarán vías del tren Roca entre Luis Guillón y  Ezeiza: cómo afectará el servicio - Zonales | Zonales">
            <a:extLst>
              <a:ext uri="{FF2B5EF4-FFF2-40B4-BE49-F238E27FC236}">
                <a16:creationId xmlns:a16="http://schemas.microsoft.com/office/drawing/2014/main" id="{F71B6AAF-BA28-4702-B6AE-71F723076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" b="152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E44D76-A687-4A22-902D-7A3F2BC3B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A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134986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02908-E66F-4B56-BF18-EA16181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ZONAS DEFINIDAS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4FDF67-7EF0-48C2-A848-D9A84CA3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14" y="2249487"/>
            <a:ext cx="5859831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AR"/>
              <a:t>Variables de </a:t>
            </a:r>
            <a:r>
              <a:rPr lang="es-AR" err="1"/>
              <a:t>Patches</a:t>
            </a:r>
            <a:r>
              <a:rPr lang="es-AR"/>
              <a:t> (celdas):</a:t>
            </a:r>
          </a:p>
          <a:p>
            <a:pPr lvl="1"/>
            <a:r>
              <a:rPr lang="es-AR" sz="2400"/>
              <a:t>Elevación: 0, 1, 2</a:t>
            </a:r>
          </a:p>
          <a:p>
            <a:pPr lvl="1"/>
            <a:r>
              <a:rPr lang="es-AR" sz="2400"/>
              <a:t>Andén: 0, 1</a:t>
            </a:r>
          </a:p>
          <a:p>
            <a:pPr lvl="1"/>
            <a:r>
              <a:rPr lang="es-AR" sz="2400"/>
              <a:t>Lugar de espera: 0, 1</a:t>
            </a:r>
          </a:p>
          <a:p>
            <a:pPr lvl="1"/>
            <a:r>
              <a:rPr lang="es-AR" sz="2400"/>
              <a:t>¿Está Libre?: true, false</a:t>
            </a:r>
          </a:p>
        </p:txBody>
      </p:sp>
      <p:pic>
        <p:nvPicPr>
          <p:cNvPr id="1026" name="Picture 2" descr="Trenes Argentinos - Apps on Google Play">
            <a:extLst>
              <a:ext uri="{FF2B5EF4-FFF2-40B4-BE49-F238E27FC236}">
                <a16:creationId xmlns:a16="http://schemas.microsoft.com/office/drawing/2014/main" id="{1C5D5027-9EDA-49D1-8A8B-E704BD791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888" y="59565"/>
            <a:ext cx="2037523" cy="203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4" descr="Imagen que contiene edificio, juego, texto, con baldosas&#10;&#10;Descripción generada automáticamente">
            <a:extLst>
              <a:ext uri="{FF2B5EF4-FFF2-40B4-BE49-F238E27FC236}">
                <a16:creationId xmlns:a16="http://schemas.microsoft.com/office/drawing/2014/main" id="{CC290556-BABD-F3CD-3A34-2FA1B0864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9177" y="2675420"/>
            <a:ext cx="3801533" cy="380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4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02908-E66F-4B56-BF18-EA16181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ZONAS DEFINIDAS</a:t>
            </a:r>
          </a:p>
        </p:txBody>
      </p:sp>
      <p:pic>
        <p:nvPicPr>
          <p:cNvPr id="3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1B00B1A-CA67-99C1-B30C-729F72000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104" y="318901"/>
            <a:ext cx="3780407" cy="6220199"/>
          </a:xfrm>
          <a:prstGeom prst="rect">
            <a:avLst/>
          </a:prstGeom>
        </p:spPr>
      </p:pic>
      <p:pic>
        <p:nvPicPr>
          <p:cNvPr id="14" name="Imagen 15" descr="Texto&#10;&#10;Descripción generada automáticamente">
            <a:extLst>
              <a:ext uri="{FF2B5EF4-FFF2-40B4-BE49-F238E27FC236}">
                <a16:creationId xmlns:a16="http://schemas.microsoft.com/office/drawing/2014/main" id="{C1B1DC81-1605-A3DE-80B6-2CAD43DA8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5725" y="2349237"/>
            <a:ext cx="4919486" cy="2961216"/>
          </a:xfrm>
        </p:spPr>
      </p:pic>
    </p:spTree>
    <p:extLst>
      <p:ext uri="{BB962C8B-B14F-4D97-AF65-F5344CB8AC3E}">
        <p14:creationId xmlns:p14="http://schemas.microsoft.com/office/powerpoint/2010/main" val="332407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02908-E66F-4B56-BF18-EA16181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AGENTE TREN</a:t>
            </a:r>
          </a:p>
        </p:txBody>
      </p:sp>
      <p:pic>
        <p:nvPicPr>
          <p:cNvPr id="1026" name="Picture 2" descr="Trenes Argentinos - Apps on Google Play">
            <a:extLst>
              <a:ext uri="{FF2B5EF4-FFF2-40B4-BE49-F238E27FC236}">
                <a16:creationId xmlns:a16="http://schemas.microsoft.com/office/drawing/2014/main" id="{1C5D5027-9EDA-49D1-8A8B-E704BD791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888" y="59565"/>
            <a:ext cx="2037523" cy="203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5D1C9CA-75AA-46E6-89AC-3C530B671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57923"/>
            <a:ext cx="9920110" cy="191893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-ES"/>
              <a:t>3 estados: en marcha, detenido, lejano.</a:t>
            </a:r>
          </a:p>
          <a:p>
            <a:r>
              <a:rPr lang="es-ES"/>
              <a:t>2 atributos agregados: </a:t>
            </a:r>
          </a:p>
          <a:p>
            <a:pPr lvl="1"/>
            <a:r>
              <a:rPr lang="es-ES"/>
              <a:t>espera: tiempo hasta próximo arribo</a:t>
            </a:r>
          </a:p>
          <a:p>
            <a:pPr lvl="1"/>
            <a:r>
              <a:rPr lang="es-ES" err="1"/>
              <a:t>t_anden</a:t>
            </a:r>
            <a:r>
              <a:rPr lang="es-ES"/>
              <a:t>: tiempo hasta volver a avanzar</a:t>
            </a:r>
          </a:p>
        </p:txBody>
      </p:sp>
      <p:pic>
        <p:nvPicPr>
          <p:cNvPr id="7" name="Imagen 7" descr="Diagrama&#10;&#10;Descripción generada automáticamente">
            <a:extLst>
              <a:ext uri="{FF2B5EF4-FFF2-40B4-BE49-F238E27FC236}">
                <a16:creationId xmlns:a16="http://schemas.microsoft.com/office/drawing/2014/main" id="{519AC2B5-7FFD-D1FD-D33B-DFA82FB56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290" y="3935292"/>
            <a:ext cx="8359421" cy="257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4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02908-E66F-4B56-BF18-EA16181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AGENTE TREN</a:t>
            </a:r>
          </a:p>
        </p:txBody>
      </p:sp>
      <p:pic>
        <p:nvPicPr>
          <p:cNvPr id="1026" name="Picture 2" descr="Trenes Argentinos - Apps on Google Play">
            <a:extLst>
              <a:ext uri="{FF2B5EF4-FFF2-40B4-BE49-F238E27FC236}">
                <a16:creationId xmlns:a16="http://schemas.microsoft.com/office/drawing/2014/main" id="{1C5D5027-9EDA-49D1-8A8B-E704BD791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888" y="59565"/>
            <a:ext cx="2037523" cy="203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5D1C9CA-75AA-46E6-89AC-3C530B671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569" y="2102337"/>
            <a:ext cx="9920110" cy="10066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Tabla de estados resumida: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D8692E-3BD2-45DA-8E30-C6F96968D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8" y="3303134"/>
            <a:ext cx="11243933" cy="19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7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02908-E66F-4B56-BF18-EA16181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AGENTE PASAJERO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4FDF67-7EF0-48C2-A848-D9A84CA3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14" y="2249487"/>
            <a:ext cx="8813320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s-AR"/>
          </a:p>
          <a:p>
            <a:endParaRPr lang="es-AR"/>
          </a:p>
        </p:txBody>
      </p:sp>
      <p:grpSp>
        <p:nvGrpSpPr>
          <p:cNvPr id="4" name="Gráfico 7">
            <a:extLst>
              <a:ext uri="{FF2B5EF4-FFF2-40B4-BE49-F238E27FC236}">
                <a16:creationId xmlns:a16="http://schemas.microsoft.com/office/drawing/2014/main" id="{31105A45-FCDC-4F6D-8F13-21659C8FE57F}"/>
              </a:ext>
            </a:extLst>
          </p:cNvPr>
          <p:cNvGrpSpPr/>
          <p:nvPr/>
        </p:nvGrpSpPr>
        <p:grpSpPr>
          <a:xfrm>
            <a:off x="4823463" y="2424248"/>
            <a:ext cx="2542195" cy="3519351"/>
            <a:chOff x="4823463" y="2424248"/>
            <a:chExt cx="2542195" cy="3519351"/>
          </a:xfrm>
          <a:solidFill>
            <a:schemeClr val="tx2"/>
          </a:solidFill>
        </p:grpSpPr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8FF11EA2-1253-47CE-88FA-B90DD829C31C}"/>
                </a:ext>
              </a:extLst>
            </p:cNvPr>
            <p:cNvSpPr/>
            <p:nvPr/>
          </p:nvSpPr>
          <p:spPr>
            <a:xfrm flipV="1">
              <a:off x="4823463" y="2424248"/>
              <a:ext cx="2209251" cy="3519351"/>
            </a:xfrm>
            <a:custGeom>
              <a:avLst/>
              <a:gdLst>
                <a:gd name="connsiteX0" fmla="*/ 109053 w 2209251"/>
                <a:gd name="connsiteY0" fmla="*/ 3508365 h 3519351"/>
                <a:gd name="connsiteX1" fmla="*/ 3780 w 2209251"/>
                <a:gd name="connsiteY1" fmla="*/ 3405793 h 3519351"/>
                <a:gd name="connsiteX2" fmla="*/ 482 w 2209251"/>
                <a:gd name="connsiteY2" fmla="*/ 3348595 h 3519351"/>
                <a:gd name="connsiteX3" fmla="*/ 36489 w 2209251"/>
                <a:gd name="connsiteY3" fmla="*/ 3280122 h 3519351"/>
                <a:gd name="connsiteX4" fmla="*/ 440539 w 2209251"/>
                <a:gd name="connsiteY4" fmla="*/ 2867909 h 3519351"/>
                <a:gd name="connsiteX5" fmla="*/ 828922 w 2209251"/>
                <a:gd name="connsiteY5" fmla="*/ 2473570 h 3519351"/>
                <a:gd name="connsiteX6" fmla="*/ 829472 w 2209251"/>
                <a:gd name="connsiteY6" fmla="*/ 1299354 h 3519351"/>
                <a:gd name="connsiteX7" fmla="*/ 830297 w 2209251"/>
                <a:gd name="connsiteY7" fmla="*/ 124862 h 3519351"/>
                <a:gd name="connsiteX8" fmla="*/ 837443 w 2209251"/>
                <a:gd name="connsiteY8" fmla="*/ 103688 h 3519351"/>
                <a:gd name="connsiteX9" fmla="*/ 853660 w 2209251"/>
                <a:gd name="connsiteY9" fmla="*/ 68489 h 3519351"/>
                <a:gd name="connsiteX10" fmla="*/ 912206 w 2209251"/>
                <a:gd name="connsiteY10" fmla="*/ 15140 h 3519351"/>
                <a:gd name="connsiteX11" fmla="*/ 990817 w 2209251"/>
                <a:gd name="connsiteY11" fmla="*/ -5759 h 3519351"/>
                <a:gd name="connsiteX12" fmla="*/ 1068329 w 2209251"/>
                <a:gd name="connsiteY12" fmla="*/ 14866 h 3519351"/>
                <a:gd name="connsiteX13" fmla="*/ 1141993 w 2209251"/>
                <a:gd name="connsiteY13" fmla="*/ 91313 h 3519351"/>
                <a:gd name="connsiteX14" fmla="*/ 1156011 w 2209251"/>
                <a:gd name="connsiteY14" fmla="*/ 818942 h 3519351"/>
                <a:gd name="connsiteX15" fmla="*/ 1160409 w 2209251"/>
                <a:gd name="connsiteY15" fmla="*/ 1494048 h 3519351"/>
                <a:gd name="connsiteX16" fmla="*/ 1212908 w 2209251"/>
                <a:gd name="connsiteY16" fmla="*/ 1493498 h 3519351"/>
                <a:gd name="connsiteX17" fmla="*/ 1217031 w 2209251"/>
                <a:gd name="connsiteY17" fmla="*/ 809593 h 3519351"/>
                <a:gd name="connsiteX18" fmla="*/ 1217855 w 2209251"/>
                <a:gd name="connsiteY18" fmla="*/ 127612 h 3519351"/>
                <a:gd name="connsiteX19" fmla="*/ 1225552 w 2209251"/>
                <a:gd name="connsiteY19" fmla="*/ 106163 h 3519351"/>
                <a:gd name="connsiteX20" fmla="*/ 1242318 w 2209251"/>
                <a:gd name="connsiteY20" fmla="*/ 70414 h 3519351"/>
                <a:gd name="connsiteX21" fmla="*/ 1301139 w 2209251"/>
                <a:gd name="connsiteY21" fmla="*/ 16790 h 3519351"/>
                <a:gd name="connsiteX22" fmla="*/ 1382774 w 2209251"/>
                <a:gd name="connsiteY22" fmla="*/ -5759 h 3519351"/>
                <a:gd name="connsiteX23" fmla="*/ 1464409 w 2209251"/>
                <a:gd name="connsiteY23" fmla="*/ 16790 h 3519351"/>
                <a:gd name="connsiteX24" fmla="*/ 1526253 w 2209251"/>
                <a:gd name="connsiteY24" fmla="*/ 78114 h 3519351"/>
                <a:gd name="connsiteX25" fmla="*/ 1545494 w 2209251"/>
                <a:gd name="connsiteY25" fmla="*/ 315157 h 3519351"/>
                <a:gd name="connsiteX26" fmla="*/ 1546593 w 2209251"/>
                <a:gd name="connsiteY26" fmla="*/ 502977 h 3519351"/>
                <a:gd name="connsiteX27" fmla="*/ 1872857 w 2209251"/>
                <a:gd name="connsiteY27" fmla="*/ 502977 h 3519351"/>
                <a:gd name="connsiteX28" fmla="*/ 2202694 w 2209251"/>
                <a:gd name="connsiteY28" fmla="*/ 505176 h 3519351"/>
                <a:gd name="connsiteX29" fmla="*/ 2205443 w 2209251"/>
                <a:gd name="connsiteY29" fmla="*/ 998237 h 3519351"/>
                <a:gd name="connsiteX30" fmla="*/ 2204618 w 2209251"/>
                <a:gd name="connsiteY30" fmla="*/ 1488823 h 3519351"/>
                <a:gd name="connsiteX31" fmla="*/ 2113363 w 2209251"/>
                <a:gd name="connsiteY31" fmla="*/ 1489648 h 3519351"/>
                <a:gd name="connsiteX32" fmla="*/ 2021833 w 2209251"/>
                <a:gd name="connsiteY32" fmla="*/ 1490198 h 3519351"/>
                <a:gd name="connsiteX33" fmla="*/ 2021833 w 2209251"/>
                <a:gd name="connsiteY33" fmla="*/ 1555646 h 3519351"/>
                <a:gd name="connsiteX34" fmla="*/ 2009739 w 2209251"/>
                <a:gd name="connsiteY34" fmla="*/ 1670318 h 3519351"/>
                <a:gd name="connsiteX35" fmla="*/ 1905016 w 2209251"/>
                <a:gd name="connsiteY35" fmla="*/ 1704417 h 3519351"/>
                <a:gd name="connsiteX36" fmla="*/ 1850043 w 2209251"/>
                <a:gd name="connsiteY36" fmla="*/ 1706067 h 3519351"/>
                <a:gd name="connsiteX37" fmla="*/ 1848669 w 2209251"/>
                <a:gd name="connsiteY37" fmla="*/ 2114430 h 3519351"/>
                <a:gd name="connsiteX38" fmla="*/ 1842072 w 2209251"/>
                <a:gd name="connsiteY38" fmla="*/ 2543418 h 3519351"/>
                <a:gd name="connsiteX39" fmla="*/ 1736249 w 2209251"/>
                <a:gd name="connsiteY39" fmla="*/ 2733438 h 3519351"/>
                <a:gd name="connsiteX40" fmla="*/ 1552090 w 2209251"/>
                <a:gd name="connsiteY40" fmla="*/ 2833260 h 3519351"/>
                <a:gd name="connsiteX41" fmla="*/ 1191468 w 2209251"/>
                <a:gd name="connsiteY41" fmla="*/ 2837660 h 3519351"/>
                <a:gd name="connsiteX42" fmla="*/ 853935 w 2209251"/>
                <a:gd name="connsiteY42" fmla="*/ 2837660 h 3519351"/>
                <a:gd name="connsiteX43" fmla="*/ 847338 w 2209251"/>
                <a:gd name="connsiteY43" fmla="*/ 2843984 h 3519351"/>
                <a:gd name="connsiteX44" fmla="*/ 533993 w 2209251"/>
                <a:gd name="connsiteY44" fmla="*/ 3163800 h 3519351"/>
                <a:gd name="connsiteX45" fmla="*/ 212402 w 2209251"/>
                <a:gd name="connsiteY45" fmla="*/ 3487466 h 3519351"/>
                <a:gd name="connsiteX46" fmla="*/ 163201 w 2209251"/>
                <a:gd name="connsiteY46" fmla="*/ 3508915 h 3519351"/>
                <a:gd name="connsiteX47" fmla="*/ 109053 w 2209251"/>
                <a:gd name="connsiteY47" fmla="*/ 3508365 h 3519351"/>
                <a:gd name="connsiteX48" fmla="*/ 1608163 w 2209251"/>
                <a:gd name="connsiteY48" fmla="*/ 1938435 h 3519351"/>
                <a:gd name="connsiteX49" fmla="*/ 1608163 w 2209251"/>
                <a:gd name="connsiteY49" fmla="*/ 1491573 h 3519351"/>
                <a:gd name="connsiteX50" fmla="*/ 1577927 w 2209251"/>
                <a:gd name="connsiteY50" fmla="*/ 1491573 h 3519351"/>
                <a:gd name="connsiteX51" fmla="*/ 1547692 w 2209251"/>
                <a:gd name="connsiteY51" fmla="*/ 1491573 h 3519351"/>
                <a:gd name="connsiteX52" fmla="*/ 1546868 w 2209251"/>
                <a:gd name="connsiteY52" fmla="*/ 1935685 h 3519351"/>
                <a:gd name="connsiteX53" fmla="*/ 1547692 w 2209251"/>
                <a:gd name="connsiteY53" fmla="*/ 2383373 h 3519351"/>
                <a:gd name="connsiteX54" fmla="*/ 1578477 w 2209251"/>
                <a:gd name="connsiteY54" fmla="*/ 2386123 h 3519351"/>
                <a:gd name="connsiteX55" fmla="*/ 1608163 w 2209251"/>
                <a:gd name="connsiteY55" fmla="*/ 2385298 h 3519351"/>
                <a:gd name="connsiteX56" fmla="*/ 1608163 w 2209251"/>
                <a:gd name="connsiteY56" fmla="*/ 1938435 h 351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209251" h="3519351">
                  <a:moveTo>
                    <a:pt x="109053" y="3508365"/>
                  </a:moveTo>
                  <a:cubicBezTo>
                    <a:pt x="55729" y="3492966"/>
                    <a:pt x="20272" y="3458592"/>
                    <a:pt x="3780" y="3405793"/>
                  </a:cubicBezTo>
                  <a:cubicBezTo>
                    <a:pt x="-5290" y="3377194"/>
                    <a:pt x="-5565" y="3372244"/>
                    <a:pt x="482" y="3348595"/>
                  </a:cubicBezTo>
                  <a:cubicBezTo>
                    <a:pt x="7078" y="3322196"/>
                    <a:pt x="18898" y="3299921"/>
                    <a:pt x="36489" y="3280122"/>
                  </a:cubicBezTo>
                  <a:cubicBezTo>
                    <a:pt x="45285" y="3270222"/>
                    <a:pt x="227245" y="3084603"/>
                    <a:pt x="440539" y="2867909"/>
                  </a:cubicBezTo>
                  <a:lnTo>
                    <a:pt x="828922" y="2473570"/>
                  </a:lnTo>
                  <a:lnTo>
                    <a:pt x="829472" y="1299354"/>
                  </a:lnTo>
                  <a:lnTo>
                    <a:pt x="830297" y="124862"/>
                  </a:lnTo>
                  <a:lnTo>
                    <a:pt x="837443" y="103688"/>
                  </a:lnTo>
                  <a:cubicBezTo>
                    <a:pt x="841566" y="91863"/>
                    <a:pt x="848713" y="76189"/>
                    <a:pt x="853660" y="68489"/>
                  </a:cubicBezTo>
                  <a:cubicBezTo>
                    <a:pt x="865479" y="50064"/>
                    <a:pt x="893241" y="24765"/>
                    <a:pt x="912206" y="15140"/>
                  </a:cubicBezTo>
                  <a:cubicBezTo>
                    <a:pt x="929523" y="6616"/>
                    <a:pt x="975700" y="-5759"/>
                    <a:pt x="990817" y="-5759"/>
                  </a:cubicBezTo>
                  <a:cubicBezTo>
                    <a:pt x="1005935" y="-5759"/>
                    <a:pt x="1051563" y="6341"/>
                    <a:pt x="1068329" y="14866"/>
                  </a:cubicBezTo>
                  <a:cubicBezTo>
                    <a:pt x="1101313" y="31365"/>
                    <a:pt x="1128524" y="59689"/>
                    <a:pt x="1141993" y="91313"/>
                  </a:cubicBezTo>
                  <a:cubicBezTo>
                    <a:pt x="1156561" y="125412"/>
                    <a:pt x="1156011" y="90763"/>
                    <a:pt x="1156011" y="818942"/>
                  </a:cubicBezTo>
                  <a:cubicBezTo>
                    <a:pt x="1156011" y="1430525"/>
                    <a:pt x="1156286" y="1492398"/>
                    <a:pt x="1160409" y="1494048"/>
                  </a:cubicBezTo>
                  <a:cubicBezTo>
                    <a:pt x="1166731" y="1496523"/>
                    <a:pt x="1209060" y="1495973"/>
                    <a:pt x="1212908" y="1493498"/>
                  </a:cubicBezTo>
                  <a:cubicBezTo>
                    <a:pt x="1215656" y="1491848"/>
                    <a:pt x="1216481" y="1346652"/>
                    <a:pt x="1217031" y="809593"/>
                  </a:cubicBezTo>
                  <a:lnTo>
                    <a:pt x="1217855" y="127612"/>
                  </a:lnTo>
                  <a:lnTo>
                    <a:pt x="1225552" y="106163"/>
                  </a:lnTo>
                  <a:cubicBezTo>
                    <a:pt x="1229675" y="94338"/>
                    <a:pt x="1237096" y="78114"/>
                    <a:pt x="1242318" y="70414"/>
                  </a:cubicBezTo>
                  <a:cubicBezTo>
                    <a:pt x="1254412" y="51439"/>
                    <a:pt x="1279975" y="28065"/>
                    <a:pt x="1301139" y="16790"/>
                  </a:cubicBezTo>
                  <a:cubicBezTo>
                    <a:pt x="1319830" y="6891"/>
                    <a:pt x="1365183" y="-5759"/>
                    <a:pt x="1382774" y="-5759"/>
                  </a:cubicBezTo>
                  <a:cubicBezTo>
                    <a:pt x="1400090" y="-5759"/>
                    <a:pt x="1445718" y="6891"/>
                    <a:pt x="1464409" y="16790"/>
                  </a:cubicBezTo>
                  <a:cubicBezTo>
                    <a:pt x="1486398" y="28065"/>
                    <a:pt x="1514984" y="56664"/>
                    <a:pt x="1526253" y="78114"/>
                  </a:cubicBezTo>
                  <a:cubicBezTo>
                    <a:pt x="1544944" y="114138"/>
                    <a:pt x="1544669" y="107813"/>
                    <a:pt x="1545494" y="315157"/>
                  </a:cubicBezTo>
                  <a:lnTo>
                    <a:pt x="1546593" y="502977"/>
                  </a:lnTo>
                  <a:lnTo>
                    <a:pt x="1872857" y="502977"/>
                  </a:lnTo>
                  <a:cubicBezTo>
                    <a:pt x="2052343" y="502977"/>
                    <a:pt x="2200770" y="504076"/>
                    <a:pt x="2202694" y="505176"/>
                  </a:cubicBezTo>
                  <a:cubicBezTo>
                    <a:pt x="2205443" y="507101"/>
                    <a:pt x="2205992" y="607474"/>
                    <a:pt x="2205443" y="998237"/>
                  </a:cubicBezTo>
                  <a:lnTo>
                    <a:pt x="2204618" y="1488823"/>
                  </a:lnTo>
                  <a:lnTo>
                    <a:pt x="2113363" y="1489648"/>
                  </a:lnTo>
                  <a:lnTo>
                    <a:pt x="2021833" y="1490198"/>
                  </a:lnTo>
                  <a:lnTo>
                    <a:pt x="2021833" y="1555646"/>
                  </a:lnTo>
                  <a:cubicBezTo>
                    <a:pt x="2021833" y="1629344"/>
                    <a:pt x="2019085" y="1654094"/>
                    <a:pt x="2009739" y="1670318"/>
                  </a:cubicBezTo>
                  <a:cubicBezTo>
                    <a:pt x="1994347" y="1696442"/>
                    <a:pt x="1976755" y="1702217"/>
                    <a:pt x="1905016" y="1704417"/>
                  </a:cubicBezTo>
                  <a:lnTo>
                    <a:pt x="1850043" y="1706067"/>
                  </a:lnTo>
                  <a:lnTo>
                    <a:pt x="1848669" y="2114430"/>
                  </a:lnTo>
                  <a:cubicBezTo>
                    <a:pt x="1847294" y="2495294"/>
                    <a:pt x="1846745" y="2524169"/>
                    <a:pt x="1842072" y="2543418"/>
                  </a:cubicBezTo>
                  <a:cubicBezTo>
                    <a:pt x="1823931" y="2619866"/>
                    <a:pt x="1790947" y="2678439"/>
                    <a:pt x="1736249" y="2733438"/>
                  </a:cubicBezTo>
                  <a:cubicBezTo>
                    <a:pt x="1680177" y="2789811"/>
                    <a:pt x="1625204" y="2819510"/>
                    <a:pt x="1552090" y="2833260"/>
                  </a:cubicBezTo>
                  <a:cubicBezTo>
                    <a:pt x="1532025" y="2837110"/>
                    <a:pt x="1486947" y="2837660"/>
                    <a:pt x="1191468" y="2837660"/>
                  </a:cubicBezTo>
                  <a:lnTo>
                    <a:pt x="853935" y="2837660"/>
                  </a:lnTo>
                  <a:lnTo>
                    <a:pt x="847338" y="2843984"/>
                  </a:lnTo>
                  <a:cubicBezTo>
                    <a:pt x="843490" y="2847284"/>
                    <a:pt x="702760" y="2991105"/>
                    <a:pt x="533993" y="3163800"/>
                  </a:cubicBezTo>
                  <a:cubicBezTo>
                    <a:pt x="343237" y="3359320"/>
                    <a:pt x="221747" y="3481141"/>
                    <a:pt x="212402" y="3487466"/>
                  </a:cubicBezTo>
                  <a:cubicBezTo>
                    <a:pt x="195360" y="3499016"/>
                    <a:pt x="189039" y="3501491"/>
                    <a:pt x="163201" y="3508915"/>
                  </a:cubicBezTo>
                  <a:cubicBezTo>
                    <a:pt x="140937" y="3515240"/>
                    <a:pt x="132142" y="3515240"/>
                    <a:pt x="109053" y="3508365"/>
                  </a:cubicBezTo>
                  <a:close/>
                  <a:moveTo>
                    <a:pt x="1608163" y="1938435"/>
                  </a:moveTo>
                  <a:lnTo>
                    <a:pt x="1608163" y="1491573"/>
                  </a:lnTo>
                  <a:lnTo>
                    <a:pt x="1577927" y="1491573"/>
                  </a:lnTo>
                  <a:lnTo>
                    <a:pt x="1547692" y="1491573"/>
                  </a:lnTo>
                  <a:lnTo>
                    <a:pt x="1546868" y="1935685"/>
                  </a:lnTo>
                  <a:cubicBezTo>
                    <a:pt x="1546593" y="2179879"/>
                    <a:pt x="1546868" y="2381448"/>
                    <a:pt x="1547692" y="2383373"/>
                  </a:cubicBezTo>
                  <a:cubicBezTo>
                    <a:pt x="1548517" y="2385848"/>
                    <a:pt x="1556488" y="2386673"/>
                    <a:pt x="1578477" y="2386123"/>
                  </a:cubicBezTo>
                  <a:lnTo>
                    <a:pt x="1608163" y="2385298"/>
                  </a:lnTo>
                  <a:lnTo>
                    <a:pt x="1608163" y="1938435"/>
                  </a:lnTo>
                  <a:close/>
                </a:path>
              </a:pathLst>
            </a:custGeom>
            <a:grpFill/>
            <a:ln w="2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38696503-B3F1-4F9F-907E-7722F6429BC2}"/>
                </a:ext>
              </a:extLst>
            </p:cNvPr>
            <p:cNvSpPr/>
            <p:nvPr/>
          </p:nvSpPr>
          <p:spPr>
            <a:xfrm flipV="1">
              <a:off x="5740318" y="2441751"/>
              <a:ext cx="574660" cy="576482"/>
            </a:xfrm>
            <a:custGeom>
              <a:avLst/>
              <a:gdLst>
                <a:gd name="connsiteX0" fmla="*/ 252573 w 574660"/>
                <a:gd name="connsiteY0" fmla="*/ 563434 h 576482"/>
                <a:gd name="connsiteX1" fmla="*/ 798 w 574660"/>
                <a:gd name="connsiteY1" fmla="*/ 336015 h 576482"/>
                <a:gd name="connsiteX2" fmla="*/ 798 w 574660"/>
                <a:gd name="connsiteY2" fmla="*/ 216669 h 576482"/>
                <a:gd name="connsiteX3" fmla="*/ 53022 w 574660"/>
                <a:gd name="connsiteY3" fmla="*/ 101997 h 576482"/>
                <a:gd name="connsiteX4" fmla="*/ 134107 w 574660"/>
                <a:gd name="connsiteY4" fmla="*/ 29124 h 576482"/>
                <a:gd name="connsiteX5" fmla="*/ 282808 w 574660"/>
                <a:gd name="connsiteY5" fmla="*/ -11575 h 576482"/>
                <a:gd name="connsiteX6" fmla="*/ 513694 w 574660"/>
                <a:gd name="connsiteY6" fmla="*/ 103647 h 576482"/>
                <a:gd name="connsiteX7" fmla="*/ 560146 w 574660"/>
                <a:gd name="connsiteY7" fmla="*/ 197694 h 576482"/>
                <a:gd name="connsiteX8" fmla="*/ 456797 w 574660"/>
                <a:gd name="connsiteY8" fmla="*/ 506785 h 576482"/>
                <a:gd name="connsiteX9" fmla="*/ 252573 w 574660"/>
                <a:gd name="connsiteY9" fmla="*/ 563434 h 57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4660" h="576482">
                  <a:moveTo>
                    <a:pt x="252573" y="563434"/>
                  </a:moveTo>
                  <a:cubicBezTo>
                    <a:pt x="129434" y="550509"/>
                    <a:pt x="27184" y="458387"/>
                    <a:pt x="798" y="336015"/>
                  </a:cubicBezTo>
                  <a:cubicBezTo>
                    <a:pt x="-5524" y="307416"/>
                    <a:pt x="-5524" y="245268"/>
                    <a:pt x="798" y="216669"/>
                  </a:cubicBezTo>
                  <a:cubicBezTo>
                    <a:pt x="9593" y="176245"/>
                    <a:pt x="29383" y="133071"/>
                    <a:pt x="53022" y="101997"/>
                  </a:cubicBezTo>
                  <a:cubicBezTo>
                    <a:pt x="71712" y="77798"/>
                    <a:pt x="109094" y="43974"/>
                    <a:pt x="134107" y="29124"/>
                  </a:cubicBezTo>
                  <a:cubicBezTo>
                    <a:pt x="180009" y="1625"/>
                    <a:pt x="227835" y="-11575"/>
                    <a:pt x="282808" y="-11575"/>
                  </a:cubicBezTo>
                  <a:cubicBezTo>
                    <a:pt x="376537" y="-11575"/>
                    <a:pt x="456797" y="28574"/>
                    <a:pt x="513694" y="103647"/>
                  </a:cubicBezTo>
                  <a:cubicBezTo>
                    <a:pt x="531011" y="126471"/>
                    <a:pt x="552725" y="170470"/>
                    <a:pt x="560146" y="197694"/>
                  </a:cubicBezTo>
                  <a:cubicBezTo>
                    <a:pt x="591756" y="312916"/>
                    <a:pt x="551076" y="434187"/>
                    <a:pt x="456797" y="506785"/>
                  </a:cubicBezTo>
                  <a:cubicBezTo>
                    <a:pt x="400450" y="549959"/>
                    <a:pt x="325137" y="570859"/>
                    <a:pt x="252573" y="563434"/>
                  </a:cubicBezTo>
                  <a:close/>
                </a:path>
              </a:pathLst>
            </a:custGeom>
            <a:grpFill/>
            <a:ln w="2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A96FC99A-94C0-43CD-9993-6C01004FE8EB}"/>
                </a:ext>
              </a:extLst>
            </p:cNvPr>
            <p:cNvSpPr/>
            <p:nvPr/>
          </p:nvSpPr>
          <p:spPr>
            <a:xfrm flipV="1">
              <a:off x="7104537" y="4447642"/>
              <a:ext cx="261121" cy="987032"/>
            </a:xfrm>
            <a:custGeom>
              <a:avLst/>
              <a:gdLst>
                <a:gd name="connsiteX0" fmla="*/ -5973 w 261121"/>
                <a:gd name="connsiteY0" fmla="*/ 982378 h 987032"/>
                <a:gd name="connsiteX1" fmla="*/ -7898 w 261121"/>
                <a:gd name="connsiteY1" fmla="*/ 490417 h 987032"/>
                <a:gd name="connsiteX2" fmla="*/ -7898 w 261121"/>
                <a:gd name="connsiteY2" fmla="*/ -169 h 987032"/>
                <a:gd name="connsiteX3" fmla="*/ -751 w 261121"/>
                <a:gd name="connsiteY3" fmla="*/ -1819 h 987032"/>
                <a:gd name="connsiteX4" fmla="*/ 74012 w 261121"/>
                <a:gd name="connsiteY4" fmla="*/ -2369 h 987032"/>
                <a:gd name="connsiteX5" fmla="*/ 158945 w 261121"/>
                <a:gd name="connsiteY5" fmla="*/ 4781 h 987032"/>
                <a:gd name="connsiteX6" fmla="*/ 214193 w 261121"/>
                <a:gd name="connsiteY6" fmla="*/ 39430 h 987032"/>
                <a:gd name="connsiteX7" fmla="*/ 248001 w 261121"/>
                <a:gd name="connsiteY7" fmla="*/ 106253 h 987032"/>
                <a:gd name="connsiteX8" fmla="*/ 253224 w 261121"/>
                <a:gd name="connsiteY8" fmla="*/ 490967 h 987032"/>
                <a:gd name="connsiteX9" fmla="*/ 247726 w 261121"/>
                <a:gd name="connsiteY9" fmla="*/ 876506 h 987032"/>
                <a:gd name="connsiteX10" fmla="*/ 210620 w 261121"/>
                <a:gd name="connsiteY10" fmla="*/ 944704 h 987032"/>
                <a:gd name="connsiteX11" fmla="*/ 61918 w 261121"/>
                <a:gd name="connsiteY11" fmla="*/ 984303 h 987032"/>
                <a:gd name="connsiteX12" fmla="*/ -5973 w 261121"/>
                <a:gd name="connsiteY12" fmla="*/ 982378 h 98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121" h="987032">
                  <a:moveTo>
                    <a:pt x="-5973" y="982378"/>
                  </a:moveTo>
                  <a:cubicBezTo>
                    <a:pt x="-7073" y="981553"/>
                    <a:pt x="-7898" y="759910"/>
                    <a:pt x="-7898" y="490417"/>
                  </a:cubicBezTo>
                  <a:lnTo>
                    <a:pt x="-7898" y="-169"/>
                  </a:lnTo>
                  <a:lnTo>
                    <a:pt x="-751" y="-1819"/>
                  </a:lnTo>
                  <a:cubicBezTo>
                    <a:pt x="3097" y="-2919"/>
                    <a:pt x="36905" y="-2919"/>
                    <a:pt x="74012" y="-2369"/>
                  </a:cubicBezTo>
                  <a:cubicBezTo>
                    <a:pt x="132008" y="-994"/>
                    <a:pt x="144377" y="106"/>
                    <a:pt x="158945" y="4781"/>
                  </a:cubicBezTo>
                  <a:cubicBezTo>
                    <a:pt x="182858" y="12481"/>
                    <a:pt x="197426" y="21556"/>
                    <a:pt x="214193" y="39430"/>
                  </a:cubicBezTo>
                  <a:cubicBezTo>
                    <a:pt x="230685" y="56755"/>
                    <a:pt x="240580" y="76279"/>
                    <a:pt x="248001" y="106253"/>
                  </a:cubicBezTo>
                  <a:cubicBezTo>
                    <a:pt x="252949" y="126053"/>
                    <a:pt x="253224" y="143927"/>
                    <a:pt x="253224" y="490967"/>
                  </a:cubicBezTo>
                  <a:cubicBezTo>
                    <a:pt x="253224" y="849007"/>
                    <a:pt x="253224" y="855607"/>
                    <a:pt x="247726" y="876506"/>
                  </a:cubicBezTo>
                  <a:cubicBezTo>
                    <a:pt x="239480" y="906755"/>
                    <a:pt x="229585" y="925455"/>
                    <a:pt x="210620" y="944704"/>
                  </a:cubicBezTo>
                  <a:cubicBezTo>
                    <a:pt x="177636" y="978528"/>
                    <a:pt x="155922" y="984303"/>
                    <a:pt x="61918" y="984303"/>
                  </a:cubicBezTo>
                  <a:cubicBezTo>
                    <a:pt x="25636" y="984303"/>
                    <a:pt x="-5149" y="983478"/>
                    <a:pt x="-5973" y="982378"/>
                  </a:cubicBezTo>
                  <a:close/>
                </a:path>
              </a:pathLst>
            </a:custGeom>
            <a:grpFill/>
            <a:ln w="2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594807447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02908-E66F-4B56-BF18-EA16181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</a:rPr>
              <a:t>AGENTE PASAJERO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4FDF67-7EF0-48C2-A848-D9A84CA3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14" y="2293033"/>
            <a:ext cx="4777543" cy="34981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AR"/>
              <a:t>Estado “Saliendo” (de la estación)</a:t>
            </a:r>
          </a:p>
          <a:p>
            <a:endParaRPr lang="es-AR"/>
          </a:p>
          <a:p>
            <a:r>
              <a:rPr lang="es-AR"/>
              <a:t>Es creado en un punto próximo al tren (x = -6 o x = 6)</a:t>
            </a:r>
          </a:p>
          <a:p>
            <a:r>
              <a:rPr lang="es-AR"/>
              <a:t>Avanza hacia un molinete</a:t>
            </a:r>
          </a:p>
          <a:p>
            <a:r>
              <a:rPr lang="es-AR"/>
              <a:t>Es eliminado al llegar al mismo</a:t>
            </a:r>
          </a:p>
          <a:p>
            <a:pPr marL="0" indent="0">
              <a:buNone/>
            </a:pPr>
            <a:endParaRPr lang="es-AR"/>
          </a:p>
          <a:p>
            <a:endParaRPr lang="es-AR"/>
          </a:p>
        </p:txBody>
      </p:sp>
      <p:pic>
        <p:nvPicPr>
          <p:cNvPr id="4" name="Imagen 4" descr="Imagen que contiene edificio, juego, texto, con baldosas&#10;&#10;Descripción generada automáticamente">
            <a:extLst>
              <a:ext uri="{FF2B5EF4-FFF2-40B4-BE49-F238E27FC236}">
                <a16:creationId xmlns:a16="http://schemas.microsoft.com/office/drawing/2014/main" id="{9F7E9049-4FD7-0DC0-5100-E27C9463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178" y="1494821"/>
            <a:ext cx="4888087" cy="492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236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02908-E66F-4B56-BF18-EA16181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</a:rPr>
              <a:t>AGENTE PASAJERO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4FDF67-7EF0-48C2-A848-D9A84CA3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14" y="2249487"/>
            <a:ext cx="4777543" cy="354171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s-AR">
                <a:ea typeface="+mn-lt"/>
                <a:cs typeface="+mn-lt"/>
              </a:rPr>
              <a:t>Estado "Hacia Puente"</a:t>
            </a:r>
            <a:endParaRPr lang="es-AR"/>
          </a:p>
          <a:p>
            <a:r>
              <a:rPr lang="es-AR"/>
              <a:t>Creado desde tren o molinete</a:t>
            </a:r>
          </a:p>
          <a:p>
            <a:r>
              <a:rPr lang="es-AR"/>
              <a:t>Reserva su lugar para andén destino</a:t>
            </a:r>
          </a:p>
          <a:p>
            <a:r>
              <a:rPr lang="es-AR"/>
              <a:t>Avanza hacia la base del puente</a:t>
            </a:r>
          </a:p>
          <a:p>
            <a:endParaRPr lang="es-AR"/>
          </a:p>
          <a:p>
            <a:r>
              <a:rPr lang="es-AR"/>
              <a:t>Estado "Cruzando" (en amarillo)</a:t>
            </a:r>
          </a:p>
          <a:p>
            <a:r>
              <a:rPr lang="es-AR"/>
              <a:t>Avanza hacia el andén destino.</a:t>
            </a:r>
          </a:p>
          <a:p>
            <a:pPr marL="0" indent="0">
              <a:buNone/>
            </a:pPr>
            <a:endParaRPr lang="es-AR"/>
          </a:p>
          <a:p>
            <a:endParaRPr lang="es-AR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9F7E9049-4FD7-0DC0-5100-E27C9463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178" y="1503634"/>
            <a:ext cx="4888087" cy="490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3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0</TotalTime>
  <Words>613</Words>
  <Application>Microsoft Office PowerPoint</Application>
  <PresentationFormat>Panorámica</PresentationFormat>
  <Paragraphs>94</Paragraphs>
  <Slides>21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Calibri</vt:lpstr>
      <vt:lpstr>Tw Cen MT</vt:lpstr>
      <vt:lpstr>Circuito</vt:lpstr>
      <vt:lpstr>SIMULACIÓN DE UNA ESTACIÓN FERROVIARIA </vt:lpstr>
      <vt:lpstr>REPASO DEL PROYECTO</vt:lpstr>
      <vt:lpstr>ZONAS DEFINIDAS</vt:lpstr>
      <vt:lpstr>ZONAS DEFINIDAS</vt:lpstr>
      <vt:lpstr>AGENTE TREN</vt:lpstr>
      <vt:lpstr>AGENTE TREN</vt:lpstr>
      <vt:lpstr>AGENTE PASAJERO</vt:lpstr>
      <vt:lpstr>AGENTE PASAJERO</vt:lpstr>
      <vt:lpstr>AGENTE PASAJERO</vt:lpstr>
      <vt:lpstr>AGENTE PASAJERO</vt:lpstr>
      <vt:lpstr>Presentación de PowerPoint</vt:lpstr>
      <vt:lpstr>AGENTE PASAJERO</vt:lpstr>
      <vt:lpstr>Presentación de PowerPoint</vt:lpstr>
      <vt:lpstr>datos reales: trenes</vt:lpstr>
      <vt:lpstr>datos reales: pasajeros</vt:lpstr>
      <vt:lpstr>Configuraciones aplicables</vt:lpstr>
      <vt:lpstr>salidas generadas</vt:lpstr>
      <vt:lpstr>versión de la herramienta</vt:lpstr>
      <vt:lpstr>Vs. proyecto anterior</vt:lpstr>
      <vt:lpstr>referencias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SIMULACIÓN DE UNA ESTACIÓN FERROVIARIA</dc:title>
  <dc:creator>Sergio Calderon</dc:creator>
  <cp:lastModifiedBy>Sergio Calderon</cp:lastModifiedBy>
  <cp:revision>2</cp:revision>
  <dcterms:created xsi:type="dcterms:W3CDTF">2022-09-11T16:41:10Z</dcterms:created>
  <dcterms:modified xsi:type="dcterms:W3CDTF">2022-11-09T04:31:07Z</dcterms:modified>
</cp:coreProperties>
</file>